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2"/>
  </p:notesMasterIdLst>
  <p:sldIdLst>
    <p:sldId id="256" r:id="rId2"/>
    <p:sldId id="258" r:id="rId3"/>
    <p:sldId id="262" r:id="rId4"/>
    <p:sldId id="265" r:id="rId5"/>
    <p:sldId id="263" r:id="rId6"/>
    <p:sldId id="259" r:id="rId7"/>
    <p:sldId id="269"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409" autoAdjust="0"/>
  </p:normalViewPr>
  <p:slideViewPr>
    <p:cSldViewPr>
      <p:cViewPr varScale="1">
        <p:scale>
          <a:sx n="80" d="100"/>
          <a:sy n="80" d="100"/>
        </p:scale>
        <p:origin x="-456" y="-78"/>
      </p:cViewPr>
      <p:guideLst>
        <p:guide orient="horz" pos="2160"/>
        <p:guide pos="2880"/>
      </p:guideLst>
    </p:cSldViewPr>
  </p:slideViewPr>
  <p:outlineViewPr>
    <p:cViewPr>
      <p:scale>
        <a:sx n="33" d="100"/>
        <a:sy n="33" d="100"/>
      </p:scale>
      <p:origin x="12" y="244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E19792-6C75-486A-909B-9087D2494198}" type="datetimeFigureOut">
              <a:rPr lang="en-US" smtClean="0"/>
              <a:t>9/8/2009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1CEE85-8DAE-4244-8540-0DB0C734C5B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Government does</a:t>
            </a:r>
            <a:r>
              <a:rPr lang="en-US" baseline="0" dirty="0" smtClean="0"/>
              <a:t> a pretty good job of this, mostly. </a:t>
            </a:r>
            <a:endParaRPr lang="en-US" dirty="0"/>
          </a:p>
        </p:txBody>
      </p:sp>
      <p:sp>
        <p:nvSpPr>
          <p:cNvPr id="4" name="Slide Number Placeholder 3"/>
          <p:cNvSpPr>
            <a:spLocks noGrp="1"/>
          </p:cNvSpPr>
          <p:nvPr>
            <p:ph type="sldNum" sz="quarter" idx="10"/>
          </p:nvPr>
        </p:nvSpPr>
        <p:spPr/>
        <p:txBody>
          <a:bodyPr/>
          <a:lstStyle/>
          <a:p>
            <a:fld id="{E61CEE85-8DAE-4244-8540-0DB0C734C5B7}"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now and future </a:t>
            </a:r>
            <a:r>
              <a:rPr lang="en-US" dirty="0" err="1" smtClean="0"/>
              <a:t>admisitrations</a:t>
            </a:r>
            <a:r>
              <a:rPr lang="en-US" dirty="0" smtClean="0"/>
              <a:t>.</a:t>
            </a:r>
            <a:endParaRPr lang="en-US" dirty="0"/>
          </a:p>
        </p:txBody>
      </p:sp>
      <p:sp>
        <p:nvSpPr>
          <p:cNvPr id="4" name="Slide Number Placeholder 3"/>
          <p:cNvSpPr>
            <a:spLocks noGrp="1"/>
          </p:cNvSpPr>
          <p:nvPr>
            <p:ph type="sldNum" sz="quarter" idx="10"/>
          </p:nvPr>
        </p:nvSpPr>
        <p:spPr/>
        <p:txBody>
          <a:bodyPr/>
          <a:lstStyle/>
          <a:p>
            <a:fld id="{E61CEE85-8DAE-4244-8540-0DB0C734C5B7}"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err="1" smtClean="0">
                <a:solidFill>
                  <a:schemeClr val="tx1"/>
                </a:solidFill>
                <a:latin typeface="+mn-lt"/>
                <a:ea typeface="+mn-ea"/>
                <a:cs typeface="+mn-cs"/>
              </a:rPr>
              <a:t>Darpa</a:t>
            </a:r>
            <a:r>
              <a:rPr lang="en-US" sz="1200" b="0" i="0" kern="1200" dirty="0" smtClean="0">
                <a:solidFill>
                  <a:schemeClr val="tx1"/>
                </a:solidFill>
                <a:latin typeface="+mn-lt"/>
                <a:ea typeface="+mn-ea"/>
                <a:cs typeface="+mn-cs"/>
              </a:rPr>
              <a:t> TM Filed in January 6, 2006</a:t>
            </a:r>
          </a:p>
          <a:p>
            <a:r>
              <a:rPr lang="en-US" sz="1200" b="0" i="0" kern="1200" dirty="0" smtClean="0">
                <a:solidFill>
                  <a:schemeClr val="tx1"/>
                </a:solidFill>
                <a:latin typeface="+mn-lt"/>
                <a:ea typeface="+mn-ea"/>
                <a:cs typeface="+mn-cs"/>
              </a:rPr>
              <a:t>1990s 1.4m  patents</a:t>
            </a:r>
          </a:p>
          <a:p>
            <a:r>
              <a:rPr lang="en-US" dirty="0" smtClean="0"/>
              <a:t>(And I did, for </a:t>
            </a:r>
            <a:r>
              <a:rPr lang="en-US" dirty="0" err="1" smtClean="0"/>
              <a:t>Darpa</a:t>
            </a:r>
            <a:r>
              <a:rPr lang="en-US" dirty="0" smtClean="0"/>
              <a:t>..)</a:t>
            </a:r>
            <a:r>
              <a:rPr lang="en-US" dirty="0" smtClean="0"/>
              <a:t/>
            </a:r>
            <a:br>
              <a:rPr lang="en-US" dirty="0" smtClean="0"/>
            </a:br>
            <a:r>
              <a:rPr lang="en-US" dirty="0" err="1" smtClean="0"/>
              <a:t>vint</a:t>
            </a:r>
            <a:r>
              <a:rPr lang="en-US" dirty="0" smtClean="0"/>
              <a:t> </a:t>
            </a:r>
            <a:r>
              <a:rPr lang="en-US" dirty="0" err="1" smtClean="0"/>
              <a:t>cerf</a:t>
            </a:r>
            <a:r>
              <a:rPr lang="en-US" baseline="0" dirty="0" smtClean="0"/>
              <a:t> will be talking about platforms. </a:t>
            </a:r>
            <a:endParaRPr lang="en-US" dirty="0"/>
          </a:p>
        </p:txBody>
      </p:sp>
      <p:sp>
        <p:nvSpPr>
          <p:cNvPr id="4" name="Slide Number Placeholder 3"/>
          <p:cNvSpPr>
            <a:spLocks noGrp="1"/>
          </p:cNvSpPr>
          <p:nvPr>
            <p:ph type="sldNum" sz="quarter" idx="10"/>
          </p:nvPr>
        </p:nvSpPr>
        <p:spPr/>
        <p:txBody>
          <a:bodyPr/>
          <a:lstStyle/>
          <a:p>
            <a:fld id="{E61CEE85-8DAE-4244-8540-0DB0C734C5B7}" type="slidenum">
              <a:rPr lang="en-US" smtClean="0"/>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a:t>
            </a:r>
            <a:r>
              <a:rPr lang="en-US" dirty="0" err="1" smtClean="0"/>
              <a:t>uspto</a:t>
            </a:r>
            <a:r>
              <a:rPr lang="en-US" dirty="0" smtClean="0"/>
              <a:t> followed that model, they’d charge</a:t>
            </a:r>
            <a:r>
              <a:rPr lang="en-US" baseline="0" dirty="0" smtClean="0"/>
              <a:t> 28x as much. (Assuming 3 pages per patents)</a:t>
            </a:r>
            <a:endParaRPr lang="en-US" dirty="0" smtClean="0"/>
          </a:p>
        </p:txBody>
      </p:sp>
      <p:sp>
        <p:nvSpPr>
          <p:cNvPr id="4" name="Slide Number Placeholder 3"/>
          <p:cNvSpPr>
            <a:spLocks noGrp="1"/>
          </p:cNvSpPr>
          <p:nvPr>
            <p:ph type="sldNum" sz="quarter" idx="10"/>
          </p:nvPr>
        </p:nvSpPr>
        <p:spPr/>
        <p:txBody>
          <a:bodyPr/>
          <a:lstStyle/>
          <a:p>
            <a:fld id="{E61CEE85-8DAE-4244-8540-0DB0C734C5B7}" type="slidenum">
              <a:rPr lang="en-US" smtClean="0"/>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a:t>
            </a:r>
            <a:r>
              <a:rPr lang="en-US" baseline="0" dirty="0" smtClean="0"/>
              <a:t> it for now, but do it for the USA for later.</a:t>
            </a:r>
            <a:endParaRPr lang="en-US" dirty="0"/>
          </a:p>
        </p:txBody>
      </p:sp>
      <p:sp>
        <p:nvSpPr>
          <p:cNvPr id="4" name="Slide Number Placeholder 3"/>
          <p:cNvSpPr>
            <a:spLocks noGrp="1"/>
          </p:cNvSpPr>
          <p:nvPr>
            <p:ph type="sldNum" sz="quarter" idx="10"/>
          </p:nvPr>
        </p:nvSpPr>
        <p:spPr/>
        <p:txBody>
          <a:bodyPr/>
          <a:lstStyle/>
          <a:p>
            <a:fld id="{E61CEE85-8DAE-4244-8540-0DB0C734C5B7}"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AB55395D-C454-49B0-9314-2B96FB27DD55}" type="datetimeFigureOut">
              <a:rPr lang="en-US" smtClean="0"/>
              <a:t>9/7/2009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79CE4-3510-4D8C-B558-A1B80B76E162}"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55395D-C454-49B0-9314-2B96FB27DD55}" type="datetimeFigureOut">
              <a:rPr lang="en-US" smtClean="0"/>
              <a:t>9/8/2009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55395D-C454-49B0-9314-2B96FB27DD55}" type="datetimeFigureOut">
              <a:rPr lang="en-US" smtClean="0"/>
              <a:t>9/8/2009</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55395D-C454-49B0-9314-2B96FB27DD55}" type="datetimeFigureOut">
              <a:rPr lang="en-US" smtClean="0"/>
              <a:t>9/7/2009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B55395D-C454-49B0-9314-2B96FB27DD55}" type="datetimeFigureOut">
              <a:rPr lang="en-US" smtClean="0"/>
              <a:t>9/8/2009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55395D-C454-49B0-9314-2B96FB27DD55}" type="datetimeFigureOut">
              <a:rPr lang="en-US" smtClean="0"/>
              <a:t>9/8/2009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B55395D-C454-49B0-9314-2B96FB27DD55}" type="datetimeFigureOut">
              <a:rPr lang="en-US" smtClean="0"/>
              <a:t>9/8/2009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B55395D-C454-49B0-9314-2B96FB27DD55}" type="datetimeFigureOut">
              <a:rPr lang="en-US" smtClean="0"/>
              <a:t>9/8/2009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5395D-C454-49B0-9314-2B96FB27DD55}" type="datetimeFigureOut">
              <a:rPr lang="en-US" smtClean="0"/>
              <a:t>9/8/2009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E79CE4-3510-4D8C-B558-A1B80B76E16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B55395D-C454-49B0-9314-2B96FB27DD55}" type="datetimeFigureOut">
              <a:rPr lang="en-US" smtClean="0"/>
              <a:t>9/8/2009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79CE4-3510-4D8C-B558-A1B80B76E162}"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AB55395D-C454-49B0-9314-2B96FB27DD55}" type="datetimeFigureOut">
              <a:rPr lang="en-US" smtClean="0"/>
              <a:t>9/8/2009</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80E79CE4-3510-4D8C-B558-A1B80B76E16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AB55395D-C454-49B0-9314-2B96FB27DD55}" type="datetimeFigureOut">
              <a:rPr lang="en-US" smtClean="0"/>
              <a:t>9/7/2009</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0E79CE4-3510-4D8C-B558-A1B80B76E162}"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dibona@google.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darpa.mil/faq.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gif"/><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0" i="0" kern="1200" dirty="0" smtClean="0">
                <a:solidFill>
                  <a:schemeClr val="tx1"/>
                </a:solidFill>
                <a:latin typeface="+mj-lt"/>
                <a:ea typeface="+mj-ea"/>
                <a:cs typeface="+mj-cs"/>
              </a:rPr>
              <a:t>Transparency, Technology and You</a:t>
            </a:r>
          </a:p>
        </p:txBody>
      </p:sp>
      <p:sp>
        <p:nvSpPr>
          <p:cNvPr id="3" name="Subtitle 2"/>
          <p:cNvSpPr>
            <a:spLocks noGrp="1"/>
          </p:cNvSpPr>
          <p:nvPr>
            <p:ph type="subTitle" idx="1"/>
          </p:nvPr>
        </p:nvSpPr>
        <p:spPr>
          <a:xfrm>
            <a:off x="0" y="5105400"/>
            <a:ext cx="9144000" cy="1752600"/>
          </a:xfrm>
        </p:spPr>
        <p:txBody>
          <a:bodyPr/>
          <a:lstStyle/>
          <a:p>
            <a:r>
              <a:rPr lang="en-US" dirty="0" smtClean="0"/>
              <a:t>Chris DiBona</a:t>
            </a:r>
          </a:p>
          <a:p>
            <a:r>
              <a:rPr lang="en-US" dirty="0" smtClean="0"/>
              <a:t>Open</a:t>
            </a:r>
            <a:r>
              <a:rPr lang="en-US" baseline="0" dirty="0" smtClean="0"/>
              <a:t> Source and Public Sector Programs, Google.</a:t>
            </a:r>
          </a:p>
          <a:p>
            <a:r>
              <a:rPr lang="en-US" dirty="0" smtClean="0">
                <a:hlinkClick r:id="rId2"/>
              </a:rPr>
              <a:t>cdibona@google.com</a:t>
            </a:r>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Remember….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is up to all of you</a:t>
            </a:r>
          </a:p>
          <a:p>
            <a:r>
              <a:rPr lang="en-US" dirty="0" smtClean="0"/>
              <a:t>For now</a:t>
            </a:r>
          </a:p>
          <a:p>
            <a:r>
              <a:rPr lang="en-US" dirty="0" smtClean="0"/>
              <a:t>For the next decade+</a:t>
            </a:r>
          </a:p>
          <a:p>
            <a:r>
              <a:rPr lang="en-US" dirty="0" smtClean="0"/>
              <a:t>And thanks again for the Internet.</a:t>
            </a:r>
          </a:p>
          <a:p>
            <a:endParaRPr lang="en-US" dirty="0" smtClean="0"/>
          </a:p>
          <a:p>
            <a:pPr algn="r">
              <a:buNone/>
            </a:pPr>
            <a:endParaRPr lang="en-US" sz="2400" dirty="0" smtClean="0"/>
          </a:p>
          <a:p>
            <a:pPr algn="r">
              <a:buNone/>
            </a:pPr>
            <a:endParaRPr lang="en-US" sz="2400" dirty="0" smtClean="0"/>
          </a:p>
          <a:p>
            <a:pPr algn="r">
              <a:buNone/>
            </a:pPr>
            <a:r>
              <a:rPr lang="en-US" sz="2400" dirty="0" smtClean="0"/>
              <a:t>Chris DiBona</a:t>
            </a:r>
          </a:p>
          <a:p>
            <a:pPr algn="r">
              <a:buNone/>
            </a:pPr>
            <a:r>
              <a:rPr lang="en-US" sz="2400" dirty="0" smtClean="0"/>
              <a:t>cdibona@google.com</a:t>
            </a:r>
          </a:p>
          <a:p>
            <a:pPr algn="r">
              <a:buNone/>
            </a:pPr>
            <a:r>
              <a:rPr lang="en-US" sz="2400" dirty="0" smtClean="0"/>
              <a:t>http://</a:t>
            </a:r>
            <a:r>
              <a:rPr lang="en-US" sz="2400" dirty="0" smtClean="0"/>
              <a:t>dibona.com</a:t>
            </a:r>
          </a:p>
          <a:p>
            <a:pPr algn="r">
              <a:buNone/>
            </a:pPr>
            <a:r>
              <a:rPr lang="en-US" sz="2400" dirty="0" smtClean="0"/>
              <a:t>http://twitter.com/cdibona</a:t>
            </a:r>
          </a:p>
          <a:p>
            <a:pPr algn="r">
              <a:buNone/>
            </a:pPr>
            <a:r>
              <a:rPr lang="en-US" sz="2400" dirty="0" smtClean="0"/>
              <a:t>http</a:t>
            </a:r>
            <a:r>
              <a:rPr lang="en-US" sz="2400" dirty="0" smtClean="0"/>
              <a:t>://</a:t>
            </a:r>
            <a:r>
              <a:rPr lang="en-US" sz="2400" dirty="0" smtClean="0"/>
              <a:t>code.google.com/opensource</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off, Thanks</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For DARPA</a:t>
            </a:r>
          </a:p>
          <a:p>
            <a:pPr>
              <a:buNone/>
            </a:pPr>
            <a:r>
              <a:rPr lang="en-US" dirty="0" smtClean="0"/>
              <a:t>For The Internet</a:t>
            </a:r>
          </a:p>
          <a:p>
            <a:pPr>
              <a:buNone/>
            </a:pPr>
            <a:r>
              <a:rPr lang="en-US" dirty="0" smtClean="0"/>
              <a:t>For Releasing Information</a:t>
            </a:r>
          </a:p>
          <a:p>
            <a:pPr>
              <a:buNone/>
            </a:pPr>
            <a:endParaRPr lang="en-US" dirty="0" smtClean="0"/>
          </a:p>
          <a:p>
            <a:pPr algn="ctr">
              <a:buNone/>
            </a:pPr>
            <a:r>
              <a:rPr lang="en-US" i="1" dirty="0" smtClean="0"/>
              <a:t>Without these things, Google wouldn’t exist or be as useful.</a:t>
            </a:r>
          </a:p>
          <a:p>
            <a:pPr algn="r">
              <a:buNone/>
            </a:pPr>
            <a:endParaRPr lang="en-US" sz="1700" i="1" dirty="0" smtClean="0"/>
          </a:p>
          <a:p>
            <a:pPr algn="r">
              <a:buNone/>
            </a:pPr>
            <a:r>
              <a:rPr lang="en-US" sz="1700" i="1" dirty="0" smtClean="0"/>
              <a:t>(why is the logo so </a:t>
            </a:r>
            <a:r>
              <a:rPr lang="en-US" sz="1700" i="1" dirty="0" err="1" smtClean="0"/>
              <a:t>jaggie</a:t>
            </a:r>
            <a:r>
              <a:rPr lang="en-US" sz="1700" i="1" dirty="0" smtClean="0"/>
              <a:t>?)</a:t>
            </a:r>
          </a:p>
        </p:txBody>
      </p:sp>
      <p:pic>
        <p:nvPicPr>
          <p:cNvPr id="4" name="Picture 3" descr="DARPA_logo.gif"/>
          <p:cNvPicPr>
            <a:picLocks noChangeAspect="1"/>
          </p:cNvPicPr>
          <p:nvPr/>
        </p:nvPicPr>
        <p:blipFill>
          <a:blip r:embed="rId3" cstate="print"/>
          <a:stretch>
            <a:fillRect/>
          </a:stretch>
        </p:blipFill>
        <p:spPr>
          <a:xfrm>
            <a:off x="5334000" y="1905000"/>
            <a:ext cx="3124200" cy="195882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Res Logo, Please</a:t>
            </a:r>
            <a:endParaRPr lang="en-US" dirty="0"/>
          </a:p>
        </p:txBody>
      </p:sp>
      <p:sp>
        <p:nvSpPr>
          <p:cNvPr id="3" name="Content Placeholder 2"/>
          <p:cNvSpPr>
            <a:spLocks noGrp="1"/>
          </p:cNvSpPr>
          <p:nvPr>
            <p:ph idx="1"/>
          </p:nvPr>
        </p:nvSpPr>
        <p:spPr/>
        <p:txBody>
          <a:bodyPr>
            <a:normAutofit lnSpcReduction="10000"/>
          </a:bodyPr>
          <a:lstStyle/>
          <a:p>
            <a:pPr fontAlgn="base"/>
            <a:r>
              <a:rPr lang="en-US" sz="3200" b="1" i="0" kern="1200" dirty="0" smtClean="0">
                <a:solidFill>
                  <a:schemeClr val="tx1"/>
                </a:solidFill>
                <a:latin typeface="+mn-lt"/>
                <a:ea typeface="+mn-ea"/>
                <a:cs typeface="+mn-cs"/>
              </a:rPr>
              <a:t>Q: How do I obtain a high resolution version of the DARPA logo?</a:t>
            </a:r>
          </a:p>
          <a:p>
            <a:pPr fontAlgn="ctr"/>
            <a:r>
              <a:rPr lang="en-US" sz="3200" b="0" i="0" kern="1200" dirty="0" smtClean="0">
                <a:solidFill>
                  <a:schemeClr val="tx1"/>
                </a:solidFill>
                <a:latin typeface="+mn-lt"/>
                <a:ea typeface="+mn-ea"/>
                <a:cs typeface="+mn-cs"/>
              </a:rPr>
              <a:t>A: At this time DARPA is not able to approve use of the DARPA logo. We are in the process of developing a formal trademark licensing program, and have had to put a moratorium on logo use until we have the program in place. Within the next six to 12 months, we hope to have details available.</a:t>
            </a:r>
          </a:p>
          <a:p>
            <a:pPr algn="r" fontAlgn="ctr">
              <a:buNone/>
            </a:pPr>
            <a:endParaRPr lang="en-US" sz="1700" dirty="0" smtClean="0"/>
          </a:p>
          <a:p>
            <a:pPr algn="r" fontAlgn="ctr">
              <a:buNone/>
            </a:pPr>
            <a:r>
              <a:rPr lang="en-US" sz="1700" dirty="0" smtClean="0"/>
              <a:t>(undated, source: </a:t>
            </a:r>
            <a:r>
              <a:rPr lang="en-US" sz="1700" dirty="0" smtClean="0">
                <a:hlinkClick r:id="rId2"/>
              </a:rPr>
              <a:t>http://www.darpa.mil/faq.html</a:t>
            </a:r>
            <a:r>
              <a:rPr lang="en-US" sz="1700"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indent="0" algn="ctr" defTabSz="914400" rtl="0" eaLnBrk="1" fontAlgn="auto" latinLnBrk="0" hangingPunct="1">
              <a:lnSpc>
                <a:spcPct val="100000"/>
              </a:lnSpc>
              <a:spcBef>
                <a:spcPct val="0"/>
              </a:spcBef>
              <a:spcAft>
                <a:spcPts val="0"/>
              </a:spcAft>
              <a:buClrTx/>
              <a:buSzTx/>
              <a:buFontTx/>
              <a:buNone/>
              <a:tabLst/>
              <a:defRPr/>
            </a:pPr>
            <a:r>
              <a:rPr lang="en-US" dirty="0" smtClean="0"/>
              <a:t>But What about </a:t>
            </a:r>
            <a:r>
              <a:rPr lang="en-US" sz="4400" b="1" i="0" kern="1200" dirty="0" smtClean="0">
                <a:solidFill>
                  <a:schemeClr val="tx1"/>
                </a:solidFill>
                <a:latin typeface="+mj-lt"/>
                <a:ea typeface="+mj-ea"/>
                <a:cs typeface="+mj-cs"/>
              </a:rPr>
              <a:t>17 USC 105?</a:t>
            </a:r>
          </a:p>
        </p:txBody>
      </p:sp>
      <p:sp>
        <p:nvSpPr>
          <p:cNvPr id="3" name="Content Placeholder 2"/>
          <p:cNvSpPr>
            <a:spLocks noGrp="1"/>
          </p:cNvSpPr>
          <p:nvPr>
            <p:ph idx="1"/>
          </p:nvPr>
        </p:nvSpPr>
        <p:spPr/>
        <p:txBody>
          <a:bodyPr>
            <a:normAutofit/>
          </a:bodyPr>
          <a:lstStyle/>
          <a:p>
            <a:pPr marL="342900" marR="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b="0" i="0" kern="1200" dirty="0" smtClean="0">
                <a:solidFill>
                  <a:schemeClr val="tx1"/>
                </a:solidFill>
                <a:latin typeface="+mn-lt"/>
                <a:ea typeface="+mn-ea"/>
                <a:cs typeface="+mn-cs"/>
              </a:rPr>
              <a:t>Subject matter of copyright: United States Government works: Copyright protection under this title is not available for any work of the United States Government, but the United States Government is not precluded from receiving and holding copyrights transferred to it by assignment, bequest, or otherwise.</a:t>
            </a:r>
          </a:p>
          <a:p>
            <a:pPr marL="742950" marR="0" lvl="1" indent="-342900" algn="r" defTabSz="914400" rtl="0" eaLnBrk="1" fontAlgn="auto" latinLnBrk="0" hangingPunct="1">
              <a:lnSpc>
                <a:spcPct val="100000"/>
              </a:lnSpc>
              <a:spcBef>
                <a:spcPct val="20000"/>
              </a:spcBef>
              <a:spcAft>
                <a:spcPts val="0"/>
              </a:spcAft>
              <a:buClrTx/>
              <a:buSzTx/>
              <a:buFont typeface="Arial" pitchFamily="34" charset="0"/>
              <a:buNone/>
              <a:tabLst/>
              <a:defRPr/>
            </a:pPr>
            <a:endParaRPr lang="en-US" sz="2000" b="0" i="1" kern="1200" dirty="0" smtClean="0">
              <a:solidFill>
                <a:schemeClr val="tx1"/>
              </a:solidFill>
              <a:latin typeface="+mn-lt"/>
              <a:ea typeface="+mn-ea"/>
              <a:cs typeface="+mn-cs"/>
            </a:endParaRPr>
          </a:p>
          <a:p>
            <a:pPr marL="742950" marR="0" lvl="1"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lang="en-US" sz="2000" b="0" i="1" kern="1200" dirty="0" smtClean="0">
                <a:solidFill>
                  <a:schemeClr val="tx1"/>
                </a:solidFill>
                <a:latin typeface="+mn-lt"/>
                <a:ea typeface="+mn-ea"/>
                <a:cs typeface="+mn-cs"/>
              </a:rPr>
              <a:t>Trademarks are not mentioned…..so that covers the logo?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Point</a:t>
            </a:r>
            <a:endParaRPr lang="en-US" dirty="0"/>
          </a:p>
        </p:txBody>
      </p:sp>
      <p:sp>
        <p:nvSpPr>
          <p:cNvPr id="3" name="Content Placeholder 2"/>
          <p:cNvSpPr>
            <a:spLocks noGrp="1"/>
          </p:cNvSpPr>
          <p:nvPr>
            <p:ph idx="1"/>
          </p:nvPr>
        </p:nvSpPr>
        <p:spPr/>
        <p:txBody>
          <a:bodyPr/>
          <a:lstStyle/>
          <a:p>
            <a:r>
              <a:rPr lang="en-US" dirty="0" smtClean="0"/>
              <a:t>Transparency is up to you. </a:t>
            </a:r>
          </a:p>
          <a:p>
            <a:r>
              <a:rPr lang="en-US" baseline="0" dirty="0" smtClean="0"/>
              <a:t>Plug openness into your app from day one</a:t>
            </a:r>
          </a:p>
          <a:p>
            <a:r>
              <a:rPr lang="en-US" dirty="0" smtClean="0"/>
              <a:t>Keep your idealism intact.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Google and Openness</a:t>
            </a:r>
            <a:endParaRPr lang="en-US" dirty="0"/>
          </a:p>
        </p:txBody>
      </p:sp>
      <p:sp>
        <p:nvSpPr>
          <p:cNvPr id="3" name="Content Placeholder 2"/>
          <p:cNvSpPr>
            <a:spLocks noGrp="1"/>
          </p:cNvSpPr>
          <p:nvPr>
            <p:ph idx="1"/>
          </p:nvPr>
        </p:nvSpPr>
        <p:spPr/>
        <p:txBody>
          <a:bodyPr>
            <a:normAutofit/>
          </a:bodyPr>
          <a:lstStyle/>
          <a:p>
            <a:r>
              <a:rPr lang="en-US" dirty="0" smtClean="0"/>
              <a:t>We build on top of open source software</a:t>
            </a:r>
          </a:p>
          <a:p>
            <a:pPr lvl="1"/>
            <a:r>
              <a:rPr lang="en-US" dirty="0" smtClean="0"/>
              <a:t>Plus our unique development on top of that.</a:t>
            </a:r>
          </a:p>
          <a:p>
            <a:pPr lvl="1"/>
            <a:r>
              <a:rPr lang="en-US" dirty="0" smtClean="0"/>
              <a:t>Plus other sources of data and imagery.</a:t>
            </a:r>
          </a:p>
          <a:p>
            <a:r>
              <a:rPr lang="en-US" dirty="0" smtClean="0"/>
              <a:t>We crawl pages</a:t>
            </a:r>
            <a:r>
              <a:rPr lang="en-US" baseline="0" dirty="0" smtClean="0"/>
              <a:t> open to all (most of the time)</a:t>
            </a:r>
          </a:p>
          <a:p>
            <a:r>
              <a:rPr lang="en-US" baseline="0" dirty="0" smtClean="0"/>
              <a:t>That are hosted on the open internet</a:t>
            </a:r>
          </a:p>
          <a:p>
            <a:r>
              <a:rPr lang="en-US" baseline="0" dirty="0" smtClean="0"/>
              <a:t>Which is based on open source software</a:t>
            </a:r>
          </a:p>
          <a:p>
            <a:r>
              <a:rPr lang="en-US" baseline="0" dirty="0" smtClean="0"/>
              <a:t>Implementing open standards</a:t>
            </a:r>
          </a:p>
          <a:p>
            <a:r>
              <a:rPr lang="en-US" baseline="0" dirty="0" smtClean="0"/>
              <a:t>Then release as much back as we can</a:t>
            </a:r>
            <a:endParaRPr lang="en-US" dirty="0"/>
          </a:p>
          <a:p>
            <a:r>
              <a:rPr lang="en-US" baseline="0" dirty="0" smtClean="0"/>
              <a:t>We</a:t>
            </a:r>
            <a:r>
              <a:rPr lang="en-US" dirty="0" smtClean="0"/>
              <a:t> let you leave and take your data with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Export, Import and Delete: Gmail</a:t>
            </a:r>
            <a:endParaRPr lang="en-US" dirty="0" smtClean="0"/>
          </a:p>
        </p:txBody>
      </p:sp>
      <p:sp>
        <p:nvSpPr>
          <p:cNvPr id="3" name="Content Placeholder 2"/>
          <p:cNvSpPr>
            <a:spLocks noGrp="1"/>
          </p:cNvSpPr>
          <p:nvPr>
            <p:ph idx="1"/>
          </p:nvPr>
        </p:nvSpPr>
        <p:spPr/>
        <p:txBody>
          <a:bodyPr/>
          <a:lstStyle/>
          <a:p>
            <a:pPr lvl="0"/>
            <a:r>
              <a:rPr lang="en-US" baseline="0" dirty="0" smtClean="0"/>
              <a:t>Contacts, Filters, Mail, and more. </a:t>
            </a:r>
          </a:p>
          <a:p>
            <a:r>
              <a:rPr lang="en-US" dirty="0" smtClean="0"/>
              <a:t>Also: Support standard open access methods</a:t>
            </a:r>
          </a:p>
          <a:p>
            <a:pPr lvl="1"/>
            <a:r>
              <a:rPr lang="en-US" dirty="0" smtClean="0"/>
              <a:t>IMAP</a:t>
            </a:r>
          </a:p>
          <a:p>
            <a:pPr lvl="1"/>
            <a:r>
              <a:rPr lang="en-US" dirty="0" smtClean="0"/>
              <a:t>POP3</a:t>
            </a:r>
          </a:p>
          <a:p>
            <a:pPr lvl="0"/>
            <a:r>
              <a:rPr lang="en-US" baseline="0" dirty="0" smtClean="0"/>
              <a:t>See also, Blogger:</a:t>
            </a:r>
          </a:p>
        </p:txBody>
      </p:sp>
      <p:pic>
        <p:nvPicPr>
          <p:cNvPr id="4" name="Picture 3" descr="blogger.gif"/>
          <p:cNvPicPr>
            <a:picLocks noChangeAspect="1"/>
          </p:cNvPicPr>
          <p:nvPr/>
        </p:nvPicPr>
        <p:blipFill>
          <a:blip r:embed="rId2" cstate="print"/>
          <a:stretch>
            <a:fillRect/>
          </a:stretch>
        </p:blipFill>
        <p:spPr>
          <a:xfrm>
            <a:off x="990600" y="4495800"/>
            <a:ext cx="6829425" cy="22193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Government</a:t>
            </a:r>
            <a:r>
              <a:rPr lang="en-US" baseline="0" dirty="0" smtClean="0"/>
              <a:t> </a:t>
            </a:r>
            <a:r>
              <a:rPr lang="en-US" dirty="0" smtClean="0"/>
              <a:t>Example: USPTO</a:t>
            </a:r>
            <a:endParaRPr lang="en-US" dirty="0"/>
          </a:p>
        </p:txBody>
      </p:sp>
      <p:sp>
        <p:nvSpPr>
          <p:cNvPr id="3" name="Content Placeholder 2"/>
          <p:cNvSpPr>
            <a:spLocks noGrp="1"/>
          </p:cNvSpPr>
          <p:nvPr>
            <p:ph idx="1"/>
          </p:nvPr>
        </p:nvSpPr>
        <p:spPr/>
        <p:txBody>
          <a:bodyPr/>
          <a:lstStyle/>
          <a:p>
            <a:r>
              <a:rPr lang="en-US" dirty="0" smtClean="0"/>
              <a:t>Anyone can search</a:t>
            </a:r>
          </a:p>
          <a:p>
            <a:r>
              <a:rPr lang="en-US" dirty="0" smtClean="0"/>
              <a:t>No registration is needed</a:t>
            </a:r>
          </a:p>
          <a:p>
            <a:r>
              <a:rPr lang="en-US" dirty="0" smtClean="0"/>
              <a:t>Easy to use and powerful interface.</a:t>
            </a:r>
          </a:p>
          <a:p>
            <a:r>
              <a:rPr lang="en-US" dirty="0" smtClean="0"/>
              <a:t>Data dumps are readily available, if a bit costly. Example: ~8k/decade of patent docs, a bit more for recent timely applications.</a:t>
            </a:r>
            <a:endParaRPr lang="en-US" dirty="0"/>
          </a:p>
        </p:txBody>
      </p:sp>
      <p:pic>
        <p:nvPicPr>
          <p:cNvPr id="4" name="Picture 3" descr="ImageAgentProxy.jpg"/>
          <p:cNvPicPr>
            <a:picLocks noChangeAspect="1"/>
          </p:cNvPicPr>
          <p:nvPr/>
        </p:nvPicPr>
        <p:blipFill>
          <a:blip r:embed="rId3" cstate="print"/>
          <a:stretch>
            <a:fillRect/>
          </a:stretch>
        </p:blipFill>
        <p:spPr>
          <a:xfrm>
            <a:off x="3886200" y="5105400"/>
            <a:ext cx="1828800" cy="990600"/>
          </a:xfrm>
          <a:prstGeom prst="rect">
            <a:avLst/>
          </a:prstGeom>
        </p:spPr>
      </p:pic>
      <p:pic>
        <p:nvPicPr>
          <p:cNvPr id="5" name="Picture 4" descr="MIL_DARPA_Logo.jpg"/>
          <p:cNvPicPr>
            <a:picLocks noChangeAspect="1"/>
          </p:cNvPicPr>
          <p:nvPr/>
        </p:nvPicPr>
        <p:blipFill>
          <a:blip r:embed="rId4" cstate="print"/>
          <a:stretch>
            <a:fillRect/>
          </a:stretch>
        </p:blipFill>
        <p:spPr>
          <a:xfrm>
            <a:off x="1295400" y="5257800"/>
            <a:ext cx="1200150" cy="619125"/>
          </a:xfrm>
          <a:prstGeom prst="rect">
            <a:avLst/>
          </a:prstGeom>
        </p:spPr>
      </p:pic>
      <p:pic>
        <p:nvPicPr>
          <p:cNvPr id="6" name="Picture 5" descr="DARPA_logo.gif"/>
          <p:cNvPicPr>
            <a:picLocks noChangeAspect="1"/>
          </p:cNvPicPr>
          <p:nvPr/>
        </p:nvPicPr>
        <p:blipFill>
          <a:blip r:embed="rId5" cstate="print"/>
          <a:stretch>
            <a:fillRect/>
          </a:stretch>
        </p:blipFill>
        <p:spPr>
          <a:xfrm>
            <a:off x="7010400" y="5257800"/>
            <a:ext cx="971550" cy="60914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aseline="0" dirty="0" smtClean="0"/>
              <a:t>Anti-Example:</a:t>
            </a:r>
            <a:r>
              <a:rPr lang="en-US" dirty="0" smtClean="0"/>
              <a:t> PACER</a:t>
            </a:r>
            <a:r>
              <a:rPr lang="en-US" baseline="0" dirty="0" smtClean="0"/>
              <a:t> </a:t>
            </a:r>
            <a:endParaRPr lang="en-US" dirty="0"/>
          </a:p>
        </p:txBody>
      </p:sp>
      <p:pic>
        <p:nvPicPr>
          <p:cNvPr id="4" name="Content Placeholder 3" descr="pacer.gif"/>
          <p:cNvPicPr>
            <a:picLocks noGrp="1" noChangeAspect="1"/>
          </p:cNvPicPr>
          <p:nvPr>
            <p:ph idx="1"/>
          </p:nvPr>
        </p:nvPicPr>
        <p:blipFill>
          <a:blip r:embed="rId3" cstate="print"/>
          <a:stretch>
            <a:fillRect/>
          </a:stretch>
        </p:blipFill>
        <p:spPr>
          <a:xfrm>
            <a:off x="4343400" y="1708861"/>
            <a:ext cx="4229100" cy="3882314"/>
          </a:xfrm>
        </p:spPr>
      </p:pic>
      <p:sp>
        <p:nvSpPr>
          <p:cNvPr id="5" name="Text Placeholder 4"/>
          <p:cNvSpPr>
            <a:spLocks noGrp="1"/>
          </p:cNvSpPr>
          <p:nvPr>
            <p:ph type="body" idx="4294967295"/>
          </p:nvPr>
        </p:nvSpPr>
        <p:spPr>
          <a:xfrm>
            <a:off x="0" y="1600200"/>
            <a:ext cx="8229600" cy="4525963"/>
          </a:xfrm>
        </p:spPr>
        <p:txBody>
          <a:bodyPr/>
          <a:lstStyle/>
          <a:p>
            <a:r>
              <a:rPr lang="en-US" dirty="0" smtClean="0"/>
              <a:t>8</a:t>
            </a:r>
            <a:r>
              <a:rPr lang="en-US" baseline="0" dirty="0" smtClean="0"/>
              <a:t> </a:t>
            </a:r>
            <a:r>
              <a:rPr lang="en-US" i="1" baseline="0" dirty="0" smtClean="0"/>
              <a:t>¢</a:t>
            </a:r>
            <a:r>
              <a:rPr lang="en-US" baseline="0" dirty="0" smtClean="0"/>
              <a:t>/page</a:t>
            </a:r>
          </a:p>
          <a:p>
            <a:r>
              <a:rPr lang="en-US" dirty="0" smtClean="0"/>
              <a:t>Requires CC info</a:t>
            </a:r>
          </a:p>
          <a:p>
            <a:r>
              <a:rPr lang="en-US" dirty="0" smtClean="0"/>
              <a:t>Difficult to search</a:t>
            </a:r>
          </a:p>
          <a:p>
            <a:r>
              <a:rPr lang="en-US" dirty="0" smtClean="0"/>
              <a:t>Difficult to register</a:t>
            </a:r>
          </a:p>
          <a:p>
            <a:r>
              <a:rPr lang="en-US" dirty="0" smtClean="0"/>
              <a:t>PDF</a:t>
            </a:r>
          </a:p>
          <a:p>
            <a:r>
              <a:rPr lang="en-US" dirty="0" smtClean="0"/>
              <a:t>No free results</a:t>
            </a:r>
          </a:p>
          <a:p>
            <a:r>
              <a:rPr lang="en-US" dirty="0" smtClean="0"/>
              <a:t>42x USPTO Fees</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94</TotalTime>
  <Words>515</Words>
  <Application>Microsoft Office PowerPoint</Application>
  <PresentationFormat>On-screen Show (4:3)</PresentationFormat>
  <Paragraphs>80</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Module</vt:lpstr>
      <vt:lpstr>Transparency, Technology and You</vt:lpstr>
      <vt:lpstr>First off, Thanks</vt:lpstr>
      <vt:lpstr>High Res Logo, Please</vt:lpstr>
      <vt:lpstr>But What about 17 USC 105?</vt:lpstr>
      <vt:lpstr>My Point</vt:lpstr>
      <vt:lpstr>Google and Openness</vt:lpstr>
      <vt:lpstr>Export, Import and Delete: Gmail</vt:lpstr>
      <vt:lpstr>Government Example: USPTO</vt:lpstr>
      <vt:lpstr>Anti-Example: PACER </vt:lpstr>
      <vt:lpstr>So Remember….</vt:lpstr>
    </vt:vector>
  </TitlesOfParts>
  <Company>Google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Transparency, Technology and You</dc:title>
  <dc:creator>Chris DiBona</dc:creator>
  <cp:lastModifiedBy>Chris DiBona</cp:lastModifiedBy>
  <cp:revision>2</cp:revision>
  <dcterms:created xsi:type="dcterms:W3CDTF">2009-09-08T03:30:26Z</dcterms:created>
  <dcterms:modified xsi:type="dcterms:W3CDTF">2009-09-08T05:04:55Z</dcterms:modified>
</cp:coreProperties>
</file>